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embeddings/oleObject1.bin" ContentType="application/vnd.openxmlformats-officedocument.oleObject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Default Extension="wmf" ContentType="image/x-wmf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60" r:id="rId5"/>
    <p:sldId id="262" r:id="rId6"/>
    <p:sldId id="264" r:id="rId7"/>
    <p:sldId id="269" r:id="rId8"/>
    <p:sldId id="280" r:id="rId9"/>
    <p:sldId id="258" r:id="rId10"/>
    <p:sldId id="259" r:id="rId11"/>
    <p:sldId id="263" r:id="rId12"/>
    <p:sldId id="278" r:id="rId13"/>
    <p:sldId id="274" r:id="rId14"/>
    <p:sldId id="275" r:id="rId15"/>
    <p:sldId id="279" r:id="rId16"/>
    <p:sldId id="271" r:id="rId17"/>
    <p:sldId id="272" r:id="rId18"/>
    <p:sldId id="267" r:id="rId19"/>
    <p:sldId id="277" r:id="rId20"/>
    <p:sldId id="265" r:id="rId21"/>
    <p:sldId id="266" r:id="rId22"/>
    <p:sldId id="273" r:id="rId23"/>
    <p:sldId id="268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92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16DF390C-91AA-1442-BF64-0F82D84DF51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97CC5F47-E7DA-E145-B9D8-31C8C3AC2D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image" Target="../media/image13.wmf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MhJcwvmamY" TargetMode="External"/><Relationship Id="rId4" Type="http://schemas.openxmlformats.org/officeDocument/2006/relationships/image" Target="../media/image5.jpe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Annual </a:t>
            </a:r>
            <a:r>
              <a:rPr lang="en-US" dirty="0" smtClean="0"/>
              <a:t>LON-CAPA Conference and Workshop</a:t>
            </a:r>
          </a:p>
          <a:p>
            <a:r>
              <a:rPr lang="en-US" dirty="0" smtClean="0"/>
              <a:t>Dalhousie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94914" y="5610409"/>
            <a:ext cx="2544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Gerd Kortemeyer</a:t>
            </a:r>
          </a:p>
          <a:p>
            <a:pPr algn="r"/>
            <a:r>
              <a:rPr lang="en-US" dirty="0" smtClean="0"/>
              <a:t>Michigan State University</a:t>
            </a:r>
          </a:p>
          <a:p>
            <a:pPr algn="r"/>
            <a:r>
              <a:rPr lang="en-US" dirty="0" smtClean="0"/>
              <a:t>May 14</a:t>
            </a:r>
            <a:r>
              <a:rPr lang="en-US" baseline="30000" dirty="0" smtClean="0"/>
              <a:t>th</a:t>
            </a:r>
            <a:r>
              <a:rPr lang="en-US" dirty="0" smtClean="0"/>
              <a:t>,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LON-CAPA at </a:t>
            </a:r>
            <a:r>
              <a:rPr lang="en-US" dirty="0" err="1" smtClean="0"/>
              <a:t>CeBIT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94" y="1417638"/>
            <a:ext cx="3878015" cy="517068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157" y="2526098"/>
            <a:ext cx="5125531" cy="384414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LON-CAPA at </a:t>
            </a:r>
            <a:r>
              <a:rPr lang="en-US" dirty="0" err="1" smtClean="0"/>
              <a:t>CeBIT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07" y="1417637"/>
            <a:ext cx="7183755" cy="524059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Bugzilla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73817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Resolved almost 300 bugs and enhancement requests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381" y="1825022"/>
            <a:ext cx="6627986" cy="49709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71146" y="2185973"/>
            <a:ext cx="720530" cy="4002103"/>
          </a:xfrm>
          <a:prstGeom prst="rect">
            <a:avLst/>
          </a:prstGeom>
          <a:gradFill>
            <a:gsLst>
              <a:gs pos="0">
                <a:schemeClr val="accent1">
                  <a:tint val="92000"/>
                  <a:satMod val="170000"/>
                  <a:alpha val="45000"/>
                </a:schemeClr>
              </a:gs>
              <a:gs pos="15000">
                <a:schemeClr val="accent1">
                  <a:tint val="92000"/>
                  <a:shade val="99000"/>
                  <a:satMod val="170000"/>
                  <a:alpha val="32000"/>
                </a:schemeClr>
              </a:gs>
              <a:gs pos="62000">
                <a:schemeClr val="accent1">
                  <a:tint val="96000"/>
                  <a:shade val="80000"/>
                  <a:satMod val="170000"/>
                  <a:alpha val="15000"/>
                </a:schemeClr>
              </a:gs>
              <a:gs pos="97000">
                <a:schemeClr val="accent1">
                  <a:tint val="98000"/>
                  <a:shade val="63000"/>
                  <a:satMod val="170000"/>
                  <a:alpha val="9000"/>
                </a:schemeClr>
              </a:gs>
              <a:gs pos="100000">
                <a:schemeClr val="accent1">
                  <a:shade val="62000"/>
                  <a:satMod val="170000"/>
                  <a:alpha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7" y="1447800"/>
            <a:ext cx="4336979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Communities</a:t>
            </a:r>
          </a:p>
          <a:p>
            <a:r>
              <a:rPr lang="en-US" dirty="0" smtClean="0"/>
              <a:t>Course/Community Request Interface</a:t>
            </a:r>
          </a:p>
          <a:p>
            <a:r>
              <a:rPr lang="en-US" dirty="0" smtClean="0"/>
              <a:t>Incorporation of R statistics system</a:t>
            </a:r>
          </a:p>
          <a:p>
            <a:r>
              <a:rPr lang="en-US" dirty="0" smtClean="0"/>
              <a:t>Support for more operating system distributions</a:t>
            </a:r>
          </a:p>
          <a:p>
            <a:r>
              <a:rPr lang="en-US" dirty="0" smtClean="0"/>
              <a:t>More on that tomorrow …</a:t>
            </a:r>
          </a:p>
          <a:p>
            <a:endParaRPr lang="en-US" dirty="0"/>
          </a:p>
        </p:txBody>
      </p:sp>
      <p:pic>
        <p:nvPicPr>
          <p:cNvPr id="4" name="Picture 3" descr="operatingsyst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330" y="4002723"/>
            <a:ext cx="3900735" cy="274870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501" y="1826279"/>
            <a:ext cx="1623711" cy="1601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201" y="808931"/>
            <a:ext cx="983021" cy="1697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438" y="599190"/>
            <a:ext cx="1725645" cy="1536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330" y="2642588"/>
            <a:ext cx="1637251" cy="1244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Redesign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3226866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Completed Project class on LON-CAPA Redesign at </a:t>
            </a:r>
            <a:r>
              <a:rPr lang="en-US" dirty="0" err="1" smtClean="0"/>
              <a:t>Ostfalia</a:t>
            </a:r>
            <a:r>
              <a:rPr lang="en-US" dirty="0" smtClean="0"/>
              <a:t> University of Applied Science</a:t>
            </a:r>
          </a:p>
          <a:p>
            <a:r>
              <a:rPr lang="en-US" dirty="0" smtClean="0"/>
              <a:t>You’ll see here at the conference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876" y="1417638"/>
            <a:ext cx="3584142" cy="507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Search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Thesis project: improving search</a:t>
            </a:r>
          </a:p>
          <a:p>
            <a:r>
              <a:rPr lang="en-US" dirty="0" smtClean="0"/>
              <a:t>Make better use of dynamics metadata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84" y="2540091"/>
            <a:ext cx="4699326" cy="292616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3033" y="3756081"/>
            <a:ext cx="5610897" cy="30478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Obituaries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Losses in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Control 2000-2010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4186004" cy="4800600"/>
          </a:xfrm>
        </p:spPr>
        <p:txBody>
          <a:bodyPr/>
          <a:lstStyle/>
          <a:p>
            <a:r>
              <a:rPr lang="en-US" dirty="0" smtClean="0"/>
              <a:t>We loved you dearly, but you were just sort of in the way.</a:t>
            </a:r>
          </a:p>
          <a:p>
            <a:r>
              <a:rPr lang="en-US" dirty="0" smtClean="0"/>
              <a:t>Rest in peace.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192" y="1447800"/>
            <a:ext cx="2235200" cy="542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57" y="3658783"/>
            <a:ext cx="2877851" cy="2877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982" y="1541276"/>
            <a:ext cx="5642359" cy="511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are difficult times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... central support for Information Technology is not what it used to be</a:t>
            </a:r>
          </a:p>
          <a:p>
            <a:r>
              <a:rPr lang="en-US" dirty="0" smtClean="0"/>
              <a:t>We have been around for 17 years:</a:t>
            </a:r>
          </a:p>
          <a:p>
            <a:pPr lvl="1"/>
            <a:r>
              <a:rPr lang="en-US" dirty="0" smtClean="0"/>
              <a:t>Growing user community</a:t>
            </a:r>
          </a:p>
          <a:p>
            <a:pPr lvl="1"/>
            <a:r>
              <a:rPr lang="en-US" dirty="0" smtClean="0"/>
              <a:t>Growing resource pool</a:t>
            </a:r>
          </a:p>
          <a:p>
            <a:r>
              <a:rPr lang="en-US" dirty="0" smtClean="0"/>
              <a:t>Moving beyond that:</a:t>
            </a:r>
          </a:p>
          <a:p>
            <a:pPr lvl="1"/>
            <a:r>
              <a:rPr lang="en-US" dirty="0" smtClean="0"/>
              <a:t>Spin-Off business</a:t>
            </a:r>
          </a:p>
          <a:p>
            <a:pPr lvl="1"/>
            <a:r>
              <a:rPr lang="en-US" dirty="0" smtClean="0"/>
              <a:t>Collaborations</a:t>
            </a:r>
          </a:p>
          <a:p>
            <a:pPr lvl="1"/>
            <a:r>
              <a:rPr lang="en-US" dirty="0" smtClean="0"/>
              <a:t>Grant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057" y="3945234"/>
            <a:ext cx="3069138" cy="2303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in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May 2009-May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eduCog</a:t>
            </a:r>
            <a:r>
              <a:rPr lang="en-US" dirty="0" smtClean="0"/>
              <a:t> Spin-Off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Founded as part of NSF grant project sustainability plan</a:t>
            </a:r>
          </a:p>
          <a:p>
            <a:pPr lvl="1"/>
            <a:r>
              <a:rPr lang="en-US" dirty="0" smtClean="0"/>
              <a:t>Hosting for high schools</a:t>
            </a:r>
          </a:p>
          <a:p>
            <a:pPr lvl="1"/>
            <a:r>
              <a:rPr lang="en-US" dirty="0" smtClean="0"/>
              <a:t>Coding for textbook publishers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929" y="3586545"/>
            <a:ext cx="4015046" cy="313245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445500">
            <a:off x="1435608" y="4626763"/>
            <a:ext cx="2685131" cy="7193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554503" y="4657247"/>
            <a:ext cx="2176928" cy="355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660729" y="5763473"/>
            <a:ext cx="3125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560" y="4520195"/>
            <a:ext cx="921943" cy="136196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eduCog</a:t>
            </a:r>
            <a:r>
              <a:rPr lang="en-US" dirty="0" smtClean="0"/>
              <a:t> Spin-Off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Constant growth</a:t>
            </a:r>
          </a:p>
          <a:p>
            <a:r>
              <a:rPr lang="en-US" dirty="0" smtClean="0"/>
              <a:t>Ready for next step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209" y="2869134"/>
            <a:ext cx="3230005" cy="32471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LON-CAPA 3.0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old “3.0” turned into 2.10, because: 3.0 is going to be a bigger change</a:t>
            </a:r>
          </a:p>
          <a:p>
            <a:r>
              <a:rPr lang="en-US" dirty="0" smtClean="0"/>
              <a:t>Talk on that tomorrow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158" y="3463411"/>
            <a:ext cx="5120530" cy="310468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Grant: back to NSDL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2747297" cy="4800600"/>
          </a:xfrm>
        </p:spPr>
        <p:txBody>
          <a:bodyPr/>
          <a:lstStyle/>
          <a:p>
            <a:r>
              <a:rPr lang="en-US" dirty="0" smtClean="0"/>
              <a:t>Intellectual property rights management</a:t>
            </a:r>
          </a:p>
          <a:p>
            <a:r>
              <a:rPr lang="en-US" dirty="0" smtClean="0"/>
              <a:t>Course delivery platform for NSDL content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047" y="1417637"/>
            <a:ext cx="4860045" cy="528689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to the organizers and hosts here at Dalhousie!</a:t>
            </a:r>
          </a:p>
          <a:p>
            <a:pPr lvl="1"/>
            <a:r>
              <a:rPr lang="en-US" dirty="0" smtClean="0"/>
              <a:t>Sheila </a:t>
            </a:r>
            <a:r>
              <a:rPr lang="en-US" dirty="0" err="1" smtClean="0"/>
              <a:t>Fougere</a:t>
            </a:r>
            <a:endParaRPr lang="en-US" dirty="0" smtClean="0"/>
          </a:p>
          <a:p>
            <a:pPr lvl="1"/>
            <a:r>
              <a:rPr lang="en-US" dirty="0" smtClean="0"/>
              <a:t>Phil O’Hara</a:t>
            </a:r>
          </a:p>
          <a:p>
            <a:pPr lvl="1"/>
            <a:r>
              <a:rPr lang="en-US" dirty="0" smtClean="0"/>
              <a:t>Brian Lesser</a:t>
            </a:r>
            <a:endParaRPr lang="en-US" dirty="0" smtClean="0"/>
          </a:p>
          <a:p>
            <a:pPr lvl="1"/>
            <a:r>
              <a:rPr lang="en-US" dirty="0" smtClean="0"/>
              <a:t>Derek, Andrew, Ryan,</a:t>
            </a:r>
            <a:br>
              <a:rPr lang="en-US" dirty="0" smtClean="0"/>
            </a:br>
            <a:r>
              <a:rPr lang="en-US" dirty="0" smtClean="0"/>
              <a:t>Rebecca, Nellie, …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573" y="2320144"/>
            <a:ext cx="2260600" cy="39282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High School Domains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San Mateo Union High School, CA</a:t>
            </a:r>
          </a:p>
          <a:p>
            <a:r>
              <a:rPr lang="en-US" dirty="0" smtClean="0"/>
              <a:t>West Noble High School, IN</a:t>
            </a:r>
          </a:p>
          <a:p>
            <a:r>
              <a:rPr lang="en-US" dirty="0" smtClean="0"/>
              <a:t>Ann Arbor Public Schools, MI</a:t>
            </a:r>
          </a:p>
          <a:p>
            <a:r>
              <a:rPr lang="en-US" dirty="0" smtClean="0"/>
              <a:t>East Anchorage High School, AK</a:t>
            </a:r>
          </a:p>
          <a:p>
            <a:r>
              <a:rPr lang="en-US" dirty="0" err="1" smtClean="0"/>
              <a:t>Lakenheath</a:t>
            </a:r>
            <a:r>
              <a:rPr lang="en-US" dirty="0" smtClean="0"/>
              <a:t> High School, Suffolk</a:t>
            </a:r>
          </a:p>
          <a:p>
            <a:r>
              <a:rPr lang="en-US" dirty="0" smtClean="0"/>
              <a:t>Township High School District 211, IL</a:t>
            </a:r>
          </a:p>
          <a:p>
            <a:r>
              <a:rPr lang="en-US" dirty="0" smtClean="0"/>
              <a:t>Boulder Valley School District, CO</a:t>
            </a:r>
          </a:p>
          <a:p>
            <a:r>
              <a:rPr lang="en-US" dirty="0" smtClean="0"/>
              <a:t>Mountain View – Los Altos, CA</a:t>
            </a:r>
          </a:p>
          <a:p>
            <a:r>
              <a:rPr lang="en-US" dirty="0" smtClean="0"/>
              <a:t>Mamaroneck High School, NY</a:t>
            </a:r>
          </a:p>
          <a:p>
            <a:r>
              <a:rPr lang="en-US" dirty="0" smtClean="0"/>
              <a:t>Divine Child High School, MI</a:t>
            </a:r>
          </a:p>
          <a:p>
            <a:r>
              <a:rPr lang="en-US" dirty="0" smtClean="0"/>
              <a:t>American International School Lagos, Nigeria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University Domains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Universidade</a:t>
            </a:r>
            <a:r>
              <a:rPr lang="en-US" dirty="0" smtClean="0"/>
              <a:t> Federal </a:t>
            </a:r>
            <a:r>
              <a:rPr lang="en-US" dirty="0" err="1" smtClean="0"/>
              <a:t>da</a:t>
            </a:r>
            <a:r>
              <a:rPr lang="en-US" dirty="0" smtClean="0"/>
              <a:t> Bahia, Brazil</a:t>
            </a:r>
          </a:p>
          <a:p>
            <a:r>
              <a:rPr lang="en-US" dirty="0" smtClean="0"/>
              <a:t>Queen’s University, Kingston, Ontario</a:t>
            </a:r>
          </a:p>
          <a:p>
            <a:r>
              <a:rPr lang="en-US" dirty="0" smtClean="0"/>
              <a:t>National Cheng Kung University, Taiwan</a:t>
            </a:r>
          </a:p>
          <a:p>
            <a:r>
              <a:rPr lang="en-US" dirty="0" smtClean="0"/>
              <a:t>Massachusetts Institute of Technology</a:t>
            </a:r>
          </a:p>
          <a:p>
            <a:r>
              <a:rPr lang="en-US" dirty="0" smtClean="0"/>
              <a:t>Denison University, Ohio</a:t>
            </a:r>
          </a:p>
          <a:p>
            <a:r>
              <a:rPr lang="en-US" dirty="0" smtClean="0"/>
              <a:t>Valparaiso University, Indiana</a:t>
            </a:r>
          </a:p>
          <a:p>
            <a:r>
              <a:rPr lang="en-US" dirty="0" smtClean="0"/>
              <a:t>Lake Superior State University, Michigan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Domains</a:t>
            </a:r>
            <a:endParaRPr lang="en-US" dirty="0"/>
          </a:p>
        </p:txBody>
      </p:sp>
      <p:pic>
        <p:nvPicPr>
          <p:cNvPr id="4" name="Picture 4" descr="earth-hu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28800"/>
            <a:ext cx="8534400" cy="42672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838200" y="3200400"/>
            <a:ext cx="1371600" cy="381000"/>
          </a:xfrm>
          <a:prstGeom prst="wedgeRectCallout">
            <a:avLst>
              <a:gd name="adj1" fmla="val 48162"/>
              <a:gd name="adj2" fmla="val -81667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USA: </a:t>
            </a:r>
            <a:r>
              <a:rPr lang="en-US" sz="2400" dirty="0" smtClean="0"/>
              <a:t>108</a:t>
            </a:r>
            <a:endParaRPr lang="en-US" sz="2400" dirty="0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33400" y="2209800"/>
            <a:ext cx="1600200" cy="381000"/>
          </a:xfrm>
          <a:prstGeom prst="wedgeRectCallout">
            <a:avLst>
              <a:gd name="adj1" fmla="val 52481"/>
              <a:gd name="adj2" fmla="val 84583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Canada:</a:t>
            </a:r>
            <a:r>
              <a:rPr lang="en-US" sz="2400" dirty="0" smtClean="0"/>
              <a:t> 7</a:t>
            </a:r>
            <a:endParaRPr lang="en-US" sz="2400" dirty="0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86400" y="1981200"/>
            <a:ext cx="1752600" cy="381000"/>
          </a:xfrm>
          <a:prstGeom prst="wedgeRectCallout">
            <a:avLst>
              <a:gd name="adj1" fmla="val -88514"/>
              <a:gd name="adj2" fmla="val 131876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Germany: 3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86400" y="2590800"/>
            <a:ext cx="1447800" cy="381000"/>
          </a:xfrm>
          <a:prstGeom prst="wedgeRectCallout">
            <a:avLst>
              <a:gd name="adj1" fmla="val -58140"/>
              <a:gd name="adj2" fmla="val 66663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Turkey: 1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5181600" y="3429000"/>
            <a:ext cx="1295400" cy="381000"/>
          </a:xfrm>
          <a:prstGeom prst="wedgeRectCallout">
            <a:avLst>
              <a:gd name="adj1" fmla="val -29903"/>
              <a:gd name="adj2" fmla="val -115833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/>
              <a:t>Israel: 2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705600" y="3021357"/>
            <a:ext cx="2057400" cy="381000"/>
          </a:xfrm>
          <a:prstGeom prst="wedgeRectCallout">
            <a:avLst>
              <a:gd name="adj1" fmla="val 3876"/>
              <a:gd name="adj2" fmla="val -112030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/>
              <a:t>South Korea: 1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486400" y="4953000"/>
            <a:ext cx="2057400" cy="381000"/>
          </a:xfrm>
          <a:prstGeom prst="wedgeRectCallout">
            <a:avLst>
              <a:gd name="adj1" fmla="val -69523"/>
              <a:gd name="adj2" fmla="val -111250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/>
              <a:t>South Africa: 1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3581400" y="4800600"/>
            <a:ext cx="1143000" cy="381000"/>
          </a:xfrm>
          <a:prstGeom prst="wedgeRectCallout">
            <a:avLst>
              <a:gd name="adj1" fmla="val -59722"/>
              <a:gd name="adj2" fmla="val -161250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Brazil:</a:t>
            </a:r>
            <a:r>
              <a:rPr lang="en-US" sz="2400" dirty="0" smtClean="0"/>
              <a:t> 2</a:t>
            </a:r>
            <a:endParaRPr lang="en-US" sz="2400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28600" y="1246188"/>
            <a:ext cx="658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High Schools, Colleges, and Universities</a:t>
            </a:r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81000" y="6172200"/>
            <a:ext cx="7853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… plus grant projects and publishing companies.</a:t>
            </a:r>
            <a:endParaRPr lang="en-US"/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2819400" y="3200400"/>
            <a:ext cx="1981200" cy="381000"/>
          </a:xfrm>
          <a:prstGeom prst="wedgeRectCallout">
            <a:avLst>
              <a:gd name="adj1" fmla="val 50801"/>
              <a:gd name="adj2" fmla="val -148333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/>
              <a:t>Switzerland: 1</a:t>
            </a: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5105400" y="4038600"/>
            <a:ext cx="1524000" cy="381000"/>
          </a:xfrm>
          <a:prstGeom prst="wedgeRectCallout">
            <a:avLst>
              <a:gd name="adj1" fmla="val -69523"/>
              <a:gd name="adj2" fmla="val -111250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/>
              <a:t>Nigeria: </a:t>
            </a:r>
            <a:r>
              <a:rPr lang="en-US" sz="2400" dirty="0"/>
              <a:t>1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3276600" y="1905000"/>
            <a:ext cx="2057400" cy="381000"/>
          </a:xfrm>
          <a:prstGeom prst="wedgeRectCallout">
            <a:avLst>
              <a:gd name="adj1" fmla="val 9319"/>
              <a:gd name="adj2" fmla="val 159128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/>
              <a:t>Great Britain: </a:t>
            </a:r>
            <a:r>
              <a:rPr lang="en-US" sz="2400" dirty="0"/>
              <a:t>1</a:t>
            </a: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6858000" y="3733800"/>
            <a:ext cx="1524000" cy="381000"/>
          </a:xfrm>
          <a:prstGeom prst="wedgeRectCallout">
            <a:avLst>
              <a:gd name="adj1" fmla="val -12311"/>
              <a:gd name="adj2" fmla="val -130677"/>
            </a:avLst>
          </a:prstGeom>
          <a:solidFill>
            <a:srgbClr val="CCFFFF">
              <a:alpha val="49019"/>
            </a:srgb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/>
              <a:t>Taiwan: </a:t>
            </a:r>
            <a:r>
              <a:rPr lang="en-US" sz="2400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NSF Grant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Platform to develop and host concept inventories online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84" y="2451027"/>
            <a:ext cx="7112322" cy="4344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Scholarship involving LON-CAPA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Six peer-reviewed publications</a:t>
            </a:r>
          </a:p>
          <a:p>
            <a:r>
              <a:rPr lang="en-US" dirty="0" smtClean="0"/>
              <a:t>Three conference proceedings</a:t>
            </a:r>
          </a:p>
          <a:p>
            <a:r>
              <a:rPr lang="en-US" dirty="0" smtClean="0"/>
              <a:t>One book chapter</a:t>
            </a:r>
          </a:p>
          <a:p>
            <a:r>
              <a:rPr lang="en-US" dirty="0" smtClean="0"/>
              <a:t>Three invited workshops</a:t>
            </a:r>
          </a:p>
          <a:p>
            <a:r>
              <a:rPr lang="en-US" dirty="0" smtClean="0"/>
              <a:t>Six contributed conference talks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LON-CAPA in Germany and Brazil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Transferability of results</a:t>
            </a:r>
            <a:endParaRPr lang="en-US" dirty="0"/>
          </a:p>
        </p:txBody>
      </p:sp>
      <p:pic>
        <p:nvPicPr>
          <p:cNvPr id="4" name="Picture 7" descr="survey-says-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8823" y="2324100"/>
            <a:ext cx="2819400" cy="1876425"/>
          </a:xfrm>
          <a:prstGeom prst="rect">
            <a:avLst/>
          </a:prstGeom>
          <a:noFill/>
        </p:spPr>
      </p:pic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4560151" y="3390900"/>
          <a:ext cx="3810000" cy="2857500"/>
        </p:xfrm>
        <a:graphic>
          <a:graphicData uri="http://schemas.openxmlformats.org/presentationml/2006/ole">
            <p:oleObj spid="_x0000_s36866" name="Foto do Photo Editor" r:id="rId5" imgW="7771429" imgH="583011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LON-CAPA at </a:t>
            </a:r>
            <a:r>
              <a:rPr lang="en-US" dirty="0" err="1" smtClean="0"/>
              <a:t>CeBIT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World’s largest computer fair</a:t>
            </a:r>
          </a:p>
          <a:p>
            <a:r>
              <a:rPr lang="en-US" dirty="0" smtClean="0"/>
              <a:t>Hannover, Germany</a:t>
            </a:r>
          </a:p>
          <a:p>
            <a:r>
              <a:rPr lang="en-US" dirty="0" smtClean="0"/>
              <a:t>Exhibit sponsored by the German state of Lower Saxony and </a:t>
            </a:r>
            <a:r>
              <a:rPr lang="en-US" dirty="0" err="1" smtClean="0"/>
              <a:t>Ostfalia</a:t>
            </a:r>
            <a:r>
              <a:rPr lang="en-US" dirty="0" smtClean="0"/>
              <a:t> University of Applied Science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147</TotalTime>
  <Words>519</Words>
  <Application>Microsoft Macintosh PowerPoint</Application>
  <PresentationFormat>On-screen Show (4:3)</PresentationFormat>
  <Paragraphs>107</Paragraphs>
  <Slides>24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Solstice</vt:lpstr>
      <vt:lpstr>Foto do Photo Editor</vt:lpstr>
      <vt:lpstr>Welcome</vt:lpstr>
      <vt:lpstr>Year in Review</vt:lpstr>
      <vt:lpstr>New High School Domains</vt:lpstr>
      <vt:lpstr>New University Domains</vt:lpstr>
      <vt:lpstr>Domains</vt:lpstr>
      <vt:lpstr>NSF Grant Project</vt:lpstr>
      <vt:lpstr>Scholarship involving LON-CAPA</vt:lpstr>
      <vt:lpstr>LON-CAPA in Germany and Brazil</vt:lpstr>
      <vt:lpstr>LON-CAPA at CeBIT</vt:lpstr>
      <vt:lpstr>LON-CAPA at CeBIT</vt:lpstr>
      <vt:lpstr>LON-CAPA at CeBIT</vt:lpstr>
      <vt:lpstr>Bugzilla</vt:lpstr>
      <vt:lpstr>New Functionality</vt:lpstr>
      <vt:lpstr>Redesign Project</vt:lpstr>
      <vt:lpstr>New Search Project</vt:lpstr>
      <vt:lpstr>Obituaries</vt:lpstr>
      <vt:lpstr>Remote Control 2000-2010</vt:lpstr>
      <vt:lpstr>Outlook</vt:lpstr>
      <vt:lpstr>These are difficult times …</vt:lpstr>
      <vt:lpstr>eduCog Spin-Off</vt:lpstr>
      <vt:lpstr>eduCog Spin-Off</vt:lpstr>
      <vt:lpstr>LON-CAPA 3.0</vt:lpstr>
      <vt:lpstr>Grant: back to NSDL</vt:lpstr>
      <vt:lpstr>Thanks!</vt:lpstr>
    </vt:vector>
  </TitlesOfParts>
  <Company>Michigan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Gerd Kortemeyer</dc:creator>
  <cp:lastModifiedBy>Gerd Kortemeyer</cp:lastModifiedBy>
  <cp:revision>15</cp:revision>
  <dcterms:created xsi:type="dcterms:W3CDTF">2010-05-14T11:50:55Z</dcterms:created>
  <dcterms:modified xsi:type="dcterms:W3CDTF">2010-05-14T11:53:23Z</dcterms:modified>
</cp:coreProperties>
</file>